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313" r:id="rId2"/>
    <p:sldId id="257" r:id="rId3"/>
    <p:sldId id="256" r:id="rId4"/>
    <p:sldId id="261" r:id="rId5"/>
    <p:sldId id="279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277" r:id="rId16"/>
    <p:sldId id="309" r:id="rId17"/>
  </p:sldIdLst>
  <p:sldSz cx="12192000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4F15"/>
    <a:srgbClr val="FFFFFF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217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D0BF7E-2CEE-4CB5-9FCD-BFA8A0926ADB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38263" y="1143000"/>
            <a:ext cx="41814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DD8316-FA66-47F9-B7D1-A4FBD510C9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636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72842"/>
            <a:ext cx="10363200" cy="3133172"/>
          </a:xfrm>
        </p:spPr>
        <p:txBody>
          <a:bodyPr anchor="b"/>
          <a:lstStyle>
            <a:lvl1pPr algn="ctr">
              <a:defRPr sz="787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26842"/>
            <a:ext cx="9144000" cy="2172804"/>
          </a:xfrm>
        </p:spPr>
        <p:txBody>
          <a:bodyPr/>
          <a:lstStyle>
            <a:lvl1pPr marL="0" indent="0" algn="ctr">
              <a:buNone/>
              <a:defRPr sz="3150"/>
            </a:lvl1pPr>
            <a:lvl2pPr marL="599984" indent="0" algn="ctr">
              <a:buNone/>
              <a:defRPr sz="2625"/>
            </a:lvl2pPr>
            <a:lvl3pPr marL="1199967" indent="0" algn="ctr">
              <a:buNone/>
              <a:defRPr sz="2362"/>
            </a:lvl3pPr>
            <a:lvl4pPr marL="1799951" indent="0" algn="ctr">
              <a:buNone/>
              <a:defRPr sz="2100"/>
            </a:lvl4pPr>
            <a:lvl5pPr marL="2399934" indent="0" algn="ctr">
              <a:buNone/>
              <a:defRPr sz="2100"/>
            </a:lvl5pPr>
            <a:lvl6pPr marL="2999918" indent="0" algn="ctr">
              <a:buNone/>
              <a:defRPr sz="2100"/>
            </a:lvl6pPr>
            <a:lvl7pPr marL="3599901" indent="0" algn="ctr">
              <a:buNone/>
              <a:defRPr sz="2100"/>
            </a:lvl7pPr>
            <a:lvl8pPr marL="4199885" indent="0" algn="ctr">
              <a:buNone/>
              <a:defRPr sz="2100"/>
            </a:lvl8pPr>
            <a:lvl9pPr marL="4799868" indent="0" algn="ctr">
              <a:buNone/>
              <a:defRPr sz="21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17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13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79142"/>
            <a:ext cx="2628900" cy="7626692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79142"/>
            <a:ext cx="7734300" cy="7626692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718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387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43638"/>
            <a:ext cx="10515600" cy="3743557"/>
          </a:xfrm>
        </p:spPr>
        <p:txBody>
          <a:bodyPr anchor="b"/>
          <a:lstStyle>
            <a:lvl1pPr>
              <a:defRPr sz="787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022610"/>
            <a:ext cx="10515600" cy="1968648"/>
          </a:xfrm>
        </p:spPr>
        <p:txBody>
          <a:bodyPr/>
          <a:lstStyle>
            <a:lvl1pPr marL="0" indent="0">
              <a:buNone/>
              <a:defRPr sz="3150">
                <a:solidFill>
                  <a:schemeClr val="tx1">
                    <a:tint val="82000"/>
                  </a:schemeClr>
                </a:solidFill>
              </a:defRPr>
            </a:lvl1pPr>
            <a:lvl2pPr marL="599984" indent="0">
              <a:buNone/>
              <a:defRPr sz="2625">
                <a:solidFill>
                  <a:schemeClr val="tx1">
                    <a:tint val="82000"/>
                  </a:schemeClr>
                </a:solidFill>
              </a:defRPr>
            </a:lvl2pPr>
            <a:lvl3pPr marL="1199967" indent="0">
              <a:buNone/>
              <a:defRPr sz="2362">
                <a:solidFill>
                  <a:schemeClr val="tx1">
                    <a:tint val="82000"/>
                  </a:schemeClr>
                </a:solidFill>
              </a:defRPr>
            </a:lvl3pPr>
            <a:lvl4pPr marL="179995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4pPr>
            <a:lvl5pPr marL="2399934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5pPr>
            <a:lvl6pPr marL="299991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6pPr>
            <a:lvl7pPr marL="3599901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7pPr>
            <a:lvl8pPr marL="4199885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8pPr>
            <a:lvl9pPr marL="4799868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20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395710"/>
            <a:ext cx="5181600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95710"/>
            <a:ext cx="5181600" cy="571012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13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79144"/>
            <a:ext cx="10515600" cy="173949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06137"/>
            <a:ext cx="5157787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287331"/>
            <a:ext cx="5157787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06137"/>
            <a:ext cx="5183188" cy="1081194"/>
          </a:xfrm>
        </p:spPr>
        <p:txBody>
          <a:bodyPr anchor="b"/>
          <a:lstStyle>
            <a:lvl1pPr marL="0" indent="0">
              <a:buNone/>
              <a:defRPr sz="3150" b="1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287331"/>
            <a:ext cx="5183188" cy="4835169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5897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21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295769"/>
            <a:ext cx="6172200" cy="6395505"/>
          </a:xfrm>
        </p:spPr>
        <p:txBody>
          <a:bodyPr/>
          <a:lstStyle>
            <a:lvl1pPr>
              <a:defRPr sz="4199"/>
            </a:lvl1pPr>
            <a:lvl2pPr>
              <a:defRPr sz="3674"/>
            </a:lvl2pPr>
            <a:lvl3pPr>
              <a:defRPr sz="3150"/>
            </a:lvl3pPr>
            <a:lvl4pPr>
              <a:defRPr sz="2625"/>
            </a:lvl4pPr>
            <a:lvl5pPr>
              <a:defRPr sz="2625"/>
            </a:lvl5pPr>
            <a:lvl6pPr>
              <a:defRPr sz="2625"/>
            </a:lvl6pPr>
            <a:lvl7pPr>
              <a:defRPr sz="2625"/>
            </a:lvl7pPr>
            <a:lvl8pPr>
              <a:defRPr sz="2625"/>
            </a:lvl8pPr>
            <a:lvl9pPr>
              <a:defRPr sz="2625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56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99969"/>
            <a:ext cx="3932237" cy="2099892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295769"/>
            <a:ext cx="6172200" cy="6395505"/>
          </a:xfrm>
        </p:spPr>
        <p:txBody>
          <a:bodyPr anchor="t"/>
          <a:lstStyle>
            <a:lvl1pPr marL="0" indent="0">
              <a:buNone/>
              <a:defRPr sz="4199"/>
            </a:lvl1pPr>
            <a:lvl2pPr marL="599984" indent="0">
              <a:buNone/>
              <a:defRPr sz="3674"/>
            </a:lvl2pPr>
            <a:lvl3pPr marL="1199967" indent="0">
              <a:buNone/>
              <a:defRPr sz="3150"/>
            </a:lvl3pPr>
            <a:lvl4pPr marL="1799951" indent="0">
              <a:buNone/>
              <a:defRPr sz="2625"/>
            </a:lvl4pPr>
            <a:lvl5pPr marL="2399934" indent="0">
              <a:buNone/>
              <a:defRPr sz="2625"/>
            </a:lvl5pPr>
            <a:lvl6pPr marL="2999918" indent="0">
              <a:buNone/>
              <a:defRPr sz="2625"/>
            </a:lvl6pPr>
            <a:lvl7pPr marL="3599901" indent="0">
              <a:buNone/>
              <a:defRPr sz="2625"/>
            </a:lvl7pPr>
            <a:lvl8pPr marL="4199885" indent="0">
              <a:buNone/>
              <a:defRPr sz="2625"/>
            </a:lvl8pPr>
            <a:lvl9pPr marL="4799868" indent="0">
              <a:buNone/>
              <a:defRPr sz="262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699862"/>
            <a:ext cx="3932237" cy="5001827"/>
          </a:xfrm>
        </p:spPr>
        <p:txBody>
          <a:bodyPr/>
          <a:lstStyle>
            <a:lvl1pPr marL="0" indent="0">
              <a:buNone/>
              <a:defRPr sz="2100"/>
            </a:lvl1pPr>
            <a:lvl2pPr marL="599984" indent="0">
              <a:buNone/>
              <a:defRPr sz="1837"/>
            </a:lvl2pPr>
            <a:lvl3pPr marL="1199967" indent="0">
              <a:buNone/>
              <a:defRPr sz="1575"/>
            </a:lvl3pPr>
            <a:lvl4pPr marL="1799951" indent="0">
              <a:buNone/>
              <a:defRPr sz="1312"/>
            </a:lvl4pPr>
            <a:lvl5pPr marL="2399934" indent="0">
              <a:buNone/>
              <a:defRPr sz="1312"/>
            </a:lvl5pPr>
            <a:lvl6pPr marL="2999918" indent="0">
              <a:buNone/>
              <a:defRPr sz="1312"/>
            </a:lvl6pPr>
            <a:lvl7pPr marL="3599901" indent="0">
              <a:buNone/>
              <a:defRPr sz="1312"/>
            </a:lvl7pPr>
            <a:lvl8pPr marL="4199885" indent="0">
              <a:buNone/>
              <a:defRPr sz="1312"/>
            </a:lvl8pPr>
            <a:lvl9pPr marL="4799868" indent="0">
              <a:buNone/>
              <a:defRPr sz="131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0556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79144"/>
            <a:ext cx="10515600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395710"/>
            <a:ext cx="10515600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341240"/>
            <a:ext cx="41148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341240"/>
            <a:ext cx="2743200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7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284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99967" rtl="0" eaLnBrk="1" latinLnBrk="1" hangingPunct="1">
        <a:lnSpc>
          <a:spcPct val="90000"/>
        </a:lnSpc>
        <a:spcBef>
          <a:spcPct val="0"/>
        </a:spcBef>
        <a:buNone/>
        <a:defRPr sz="57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9992" indent="-299992" algn="l" defTabSz="1199967" rtl="0" eaLnBrk="1" latinLnBrk="1" hangingPunct="1">
        <a:lnSpc>
          <a:spcPct val="90000"/>
        </a:lnSpc>
        <a:spcBef>
          <a:spcPts val="1312"/>
        </a:spcBef>
        <a:buFont typeface="Arial" panose="020B0604020202020204" pitchFamily="34" charset="0"/>
        <a:buChar char="•"/>
        <a:defRPr sz="3674" kern="1200">
          <a:solidFill>
            <a:schemeClr val="tx1"/>
          </a:solidFill>
          <a:latin typeface="+mn-lt"/>
          <a:ea typeface="+mn-ea"/>
          <a:cs typeface="+mn-cs"/>
        </a:defRPr>
      </a:lvl1pPr>
      <a:lvl2pPr marL="899975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2pPr>
      <a:lvl3pPr marL="1499959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3pPr>
      <a:lvl4pPr marL="2099942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699926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299910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899893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499877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5099860" indent="-299992" algn="l" defTabSz="1199967" rtl="0" eaLnBrk="1" latinLnBrk="1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1199967" rtl="0" eaLnBrk="1" latinLnBrk="1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DD990D3-534B-FE84-69A5-D1AA9733B1A0}"/>
              </a:ext>
            </a:extLst>
          </p:cNvPr>
          <p:cNvSpPr txBox="1"/>
          <p:nvPr/>
        </p:nvSpPr>
        <p:spPr>
          <a:xfrm>
            <a:off x="133350" y="190500"/>
            <a:ext cx="6140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표지그래픽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오픈랩에</a:t>
            </a:r>
            <a:r>
              <a:rPr lang="ko-KR" altLang="en-US" dirty="0"/>
              <a:t> 첫 화면에서 보여 지는 그림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0462A-3956-286D-6D12-055E5F0EC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14" y="1498350"/>
            <a:ext cx="9468091" cy="4994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7FA237-9529-F7B7-1ABB-864F81C3F826}"/>
              </a:ext>
            </a:extLst>
          </p:cNvPr>
          <p:cNvSpPr txBox="1"/>
          <p:nvPr/>
        </p:nvSpPr>
        <p:spPr>
          <a:xfrm>
            <a:off x="575193" y="7003854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공원서비스는 누구에게나 공평한가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CAE233-A288-EB29-BE35-5CA355AEC859}"/>
              </a:ext>
            </a:extLst>
          </p:cNvPr>
          <p:cNvSpPr txBox="1"/>
          <p:nvPr/>
        </p:nvSpPr>
        <p:spPr>
          <a:xfrm>
            <a:off x="644670" y="7551434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시군</a:t>
            </a:r>
            <a:r>
              <a:rPr lang="en-US" altLang="ko-KR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600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행정동 공원서비스 현황에 대한  </a:t>
            </a:r>
            <a:r>
              <a:rPr lang="en-US" altLang="ko-KR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 평가 결과 </a:t>
            </a:r>
            <a:endParaRPr lang="en-US" altLang="ko-KR" sz="16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6474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231F8-06C5-01BD-6E94-FE416FF24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6C852B3-445C-DD6F-2DA0-65DA10DCA26C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5493AB-4C72-5C18-765F-D22E9DEFA6B9}"/>
              </a:ext>
            </a:extLst>
          </p:cNvPr>
          <p:cNvSpPr txBox="1"/>
          <p:nvPr/>
        </p:nvSpPr>
        <p:spPr>
          <a:xfrm>
            <a:off x="1043484" y="1085322"/>
            <a:ext cx="782619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b="1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b="1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AA568-6B5A-F2B9-65DA-587F0082791A}"/>
              </a:ext>
            </a:extLst>
          </p:cNvPr>
          <p:cNvSpPr txBox="1"/>
          <p:nvPr/>
        </p:nvSpPr>
        <p:spPr>
          <a:xfrm>
            <a:off x="1043484" y="2641929"/>
            <a:ext cx="1545666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>
                <a:solidFill>
                  <a:schemeClr val="tx1"/>
                </a:solidFill>
                <a:cs typeface="+mn-cs"/>
              </a:rPr>
              <a:t>데이터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E865B7-8A42-CF8E-EDC3-1BE74590C8CF}"/>
              </a:ext>
            </a:extLst>
          </p:cNvPr>
          <p:cNvSpPr txBox="1"/>
          <p:nvPr/>
        </p:nvSpPr>
        <p:spPr>
          <a:xfrm>
            <a:off x="1043484" y="1932578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F881A8-9686-8454-E14C-9060B4D77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88150"/>
            <a:ext cx="7689036" cy="20974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2C11279-079C-8B63-0C31-517D28F8A196}"/>
              </a:ext>
            </a:extLst>
          </p:cNvPr>
          <p:cNvSpPr txBox="1"/>
          <p:nvPr/>
        </p:nvSpPr>
        <p:spPr>
          <a:xfrm>
            <a:off x="1043484" y="5345870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행정동 내에서 소외인구 비율 차이가 있음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도시공원이 부족한 지역을 명확하게 선정할 수 있는 근거를 바탕으로 공원조성계획에 반영이 가능함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72C537-70C6-DAB4-2AEB-EE5738655E14}"/>
              </a:ext>
            </a:extLst>
          </p:cNvPr>
          <p:cNvSpPr txBox="1"/>
          <p:nvPr/>
        </p:nvSpPr>
        <p:spPr>
          <a:xfrm>
            <a:off x="1043484" y="509335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9E9C5A9-D9A5-C2AB-117F-9F6A3E765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895251"/>
            <a:ext cx="7685684" cy="300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49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A1401-0309-BA8A-9A41-70DBD5C90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8EB0975-9884-99AF-DB11-4597D0050146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(7)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조성 다양성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광장형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녹지형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CBB476-7214-3BF7-96C9-E25FA9FF7A68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공원을 구성하는 시설과 녹지를 기준으로 공원을 분류하여 다양한 서비스를 제공하는 가를 평가함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주제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 공원과 같은 법적 구분이 아닌 공원 속성이 주는 서비스의 다양성을 평가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AFD4D9-1469-2D5B-7516-EF490BEC4922}"/>
              </a:ext>
            </a:extLst>
          </p:cNvPr>
          <p:cNvSpPr txBox="1"/>
          <p:nvPr/>
        </p:nvSpPr>
        <p:spPr>
          <a:xfrm>
            <a:off x="1043484" y="1707176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D27C76-CE8C-A238-FC04-E78515AF6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068180"/>
            <a:ext cx="7581159" cy="2587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FA23B8-A412-4113-7469-FDA2D1E09EA8}"/>
              </a:ext>
            </a:extLst>
          </p:cNvPr>
          <p:cNvSpPr txBox="1"/>
          <p:nvPr/>
        </p:nvSpPr>
        <p:spPr>
          <a:xfrm>
            <a:off x="1043484" y="5089456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해당지자체의 정책 방향에 따라 광장형 공원으로 경도된 지역이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적은 예산으로 자연녹지를 적극적으로 이용한 공원을 조성하는 전략을 가진 시군이 존재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5AEAB-9311-5A97-EE1F-DB26349CE60F}"/>
              </a:ext>
            </a:extLst>
          </p:cNvPr>
          <p:cNvSpPr txBox="1"/>
          <p:nvPr/>
        </p:nvSpPr>
        <p:spPr>
          <a:xfrm>
            <a:off x="1043484" y="4770762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53868D-77F6-690C-37C0-623B214D9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729" y="5741925"/>
            <a:ext cx="7679910" cy="309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36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7BE13-E197-ADA0-5E2B-8AB35DA97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EA784A9-E18F-9FA0-6D36-4E759429B229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(8)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유형 다양성 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소공원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어린이공원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근린공원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주제공원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4DF9F-25B0-88E5-5E47-20387D36BBF6}"/>
              </a:ext>
            </a:extLst>
          </p:cNvPr>
          <p:cNvSpPr txBox="1"/>
          <p:nvPr/>
        </p:nvSpPr>
        <p:spPr>
          <a:xfrm>
            <a:off x="1043484" y="1085322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유형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소공원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/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어린이공원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근린공원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주제공원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이 서로 다른 공원서비스를 제공한다는 관점에서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유형별 서비스 면적내 생활인구를 활용하여 분석함 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다양한 공원서비스가 제공되어야 한다는 측면에서 분석됨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89F852-6C77-4514-7666-016899BB11D8}"/>
              </a:ext>
            </a:extLst>
          </p:cNvPr>
          <p:cNvSpPr txBox="1"/>
          <p:nvPr/>
        </p:nvSpPr>
        <p:spPr>
          <a:xfrm>
            <a:off x="1043484" y="1994831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0446C1-B48E-9876-AD6B-B47E5A79E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60" y="2314538"/>
            <a:ext cx="7601409" cy="25981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911843-D616-B23D-57CA-A4210A408601}"/>
              </a:ext>
            </a:extLst>
          </p:cNvPr>
          <p:cNvSpPr txBox="1"/>
          <p:nvPr/>
        </p:nvSpPr>
        <p:spPr>
          <a:xfrm>
            <a:off x="1043484" y="5230633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해당지자체의 정책 방향에 따라 광장형 공원으로 경도된 지역이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적은 예산으로 자연녹지를 적극적으로 이용한 공원을 조성하는 전략을 가진 시군이 존재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17E6F1-58CA-C48A-CBCC-78E1B6284DC0}"/>
              </a:ext>
            </a:extLst>
          </p:cNvPr>
          <p:cNvSpPr txBox="1"/>
          <p:nvPr/>
        </p:nvSpPr>
        <p:spPr>
          <a:xfrm>
            <a:off x="1043484" y="4986172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EC81AA-4528-D5F9-0B80-4386A172D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780014"/>
            <a:ext cx="7759212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26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3C988-E98B-69A0-264C-1AC4F83D8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87E155FE-4B42-CEDB-B5E9-566A1283D707}"/>
              </a:ext>
            </a:extLst>
          </p:cNvPr>
          <p:cNvSpPr txBox="1"/>
          <p:nvPr/>
        </p:nvSpPr>
        <p:spPr>
          <a:xfrm>
            <a:off x="678347" y="166241"/>
            <a:ext cx="6804685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 서비스 평가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327B2F0B-7214-4238-923B-D9FAB90CA250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638FB83-BEA6-7329-4E75-F8FAE201967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DC07BBE4-2419-CB61-210A-104C9CDB350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A62DF80-055B-240B-8B37-0C31A129D5D8}"/>
              </a:ext>
            </a:extLst>
          </p:cNvPr>
          <p:cNvSpPr txBox="1"/>
          <p:nvPr/>
        </p:nvSpPr>
        <p:spPr>
          <a:xfrm>
            <a:off x="1043484" y="801738"/>
            <a:ext cx="10392866" cy="55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개의 다양한 지표로 경기도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31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개 시군과 총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600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개 </a:t>
            </a:r>
            <a:r>
              <a:rPr kumimoji="1" lang="ko-KR" altLang="en-US" sz="12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읍면동의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공원서비스 현황을 평가하였습니다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세부적인 평가항목별 점수를 통해 해당지역의 공원서비스 현황을 명확하게 진단하고 다양한 대응방안 마련이 가능합니다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.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DA2A54-5D68-ADFD-6E63-9B4C732FC06D}"/>
              </a:ext>
            </a:extLst>
          </p:cNvPr>
          <p:cNvSpPr txBox="1"/>
          <p:nvPr/>
        </p:nvSpPr>
        <p:spPr>
          <a:xfrm>
            <a:off x="6822962" y="3969706"/>
            <a:ext cx="12478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도시공원 면적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6046A4-9B07-B237-15DF-8546F3B6C409}"/>
              </a:ext>
            </a:extLst>
          </p:cNvPr>
          <p:cNvSpPr txBox="1"/>
          <p:nvPr/>
        </p:nvSpPr>
        <p:spPr>
          <a:xfrm>
            <a:off x="6809628" y="6598771"/>
            <a:ext cx="126123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방문객 비율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6C70A2-F050-B57C-CDA6-92A207203A20}"/>
              </a:ext>
            </a:extLst>
          </p:cNvPr>
          <p:cNvSpPr txBox="1"/>
          <p:nvPr/>
        </p:nvSpPr>
        <p:spPr>
          <a:xfrm>
            <a:off x="8070860" y="3969706"/>
            <a:ext cx="124789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공급적정성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1271EE-ED00-F68F-904C-9080AE19629C}"/>
              </a:ext>
            </a:extLst>
          </p:cNvPr>
          <p:cNvSpPr txBox="1"/>
          <p:nvPr/>
        </p:nvSpPr>
        <p:spPr>
          <a:xfrm>
            <a:off x="8058767" y="6598771"/>
            <a:ext cx="1253646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공원서비스 </a:t>
            </a:r>
            <a:endParaRPr lang="en-US" altLang="ko-KR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소외인구 비율 </a:t>
            </a:r>
            <a:endParaRPr lang="en-US" altLang="ko-KR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(1-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소외인구 비율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BA939-B82E-9B1E-C991-C49D87EA20C0}"/>
              </a:ext>
            </a:extLst>
          </p:cNvPr>
          <p:cNvSpPr txBox="1"/>
          <p:nvPr/>
        </p:nvSpPr>
        <p:spPr>
          <a:xfrm>
            <a:off x="9200680" y="3969706"/>
            <a:ext cx="145218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공원관리 예산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1B5CA1-8AFC-57C5-5897-59D362AA7A94}"/>
              </a:ext>
            </a:extLst>
          </p:cNvPr>
          <p:cNvSpPr txBox="1"/>
          <p:nvPr/>
        </p:nvSpPr>
        <p:spPr>
          <a:xfrm>
            <a:off x="9191693" y="6590248"/>
            <a:ext cx="146117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조성 다양성</a:t>
            </a:r>
            <a:endParaRPr lang="en-US" altLang="ko-KR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광장형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녹지형 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7994B3-0AC4-CDB9-40EF-78D777E1E85A}"/>
              </a:ext>
            </a:extLst>
          </p:cNvPr>
          <p:cNvSpPr txBox="1"/>
          <p:nvPr/>
        </p:nvSpPr>
        <p:spPr>
          <a:xfrm>
            <a:off x="10508463" y="3953140"/>
            <a:ext cx="126279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조성녹지 </a:t>
            </a:r>
            <a:endParaRPr lang="en-US" altLang="ko-KR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 비율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672002-2C8C-4A99-811E-ACFF41848A92}"/>
              </a:ext>
            </a:extLst>
          </p:cNvPr>
          <p:cNvSpPr txBox="1"/>
          <p:nvPr/>
        </p:nvSpPr>
        <p:spPr>
          <a:xfrm>
            <a:off x="10524425" y="6576036"/>
            <a:ext cx="124683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 유형 다양성</a:t>
            </a:r>
            <a:endParaRPr lang="en-US" altLang="ko-KR" sz="1200" spc="-120" dirty="0">
              <a:ln w="3175">
                <a:solidFill>
                  <a:schemeClr val="bg1">
                    <a:alpha val="10000"/>
                  </a:scheme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/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어린이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근린</a:t>
            </a:r>
            <a:r>
              <a:rPr lang="en-US" altLang="ko-KR" sz="12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3D470F5-E008-0B67-8732-4305FD4D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176" y="2555691"/>
            <a:ext cx="1212005" cy="134828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EDEC5BA-5F72-EBA5-1126-CDBEB5834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7162" y="2579775"/>
            <a:ext cx="1157768" cy="134828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DE2703-9350-33F5-00F4-38939812C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1645" y="2555691"/>
            <a:ext cx="1182545" cy="134828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118C31-CA1A-4CFE-7FC4-D1A439FF3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1052" y="5190303"/>
            <a:ext cx="1234215" cy="134828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9A82D9-DFAE-8432-1306-80D1A491AA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3594" y="5227749"/>
            <a:ext cx="1192287" cy="134828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2BBA876-ADFD-6831-5C39-978E0B1AD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1190" y="5227750"/>
            <a:ext cx="1211964" cy="134828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BC4964-B38A-483B-2DDC-9C58D94E22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73156" y="5193827"/>
            <a:ext cx="1164935" cy="13482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BA86775-2014-2030-59E2-B80B45CA7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85" y="2572637"/>
            <a:ext cx="1212005" cy="13482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D10FF12-7278-0D79-B20F-1473521C90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7499" y="3033192"/>
            <a:ext cx="2780807" cy="310846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7B599BF-4750-6D88-C5B8-36E7B71425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71328" y="3086675"/>
            <a:ext cx="2773619" cy="3117635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CA91832-ED6A-55C3-4658-A387695CAE0A}"/>
              </a:ext>
            </a:extLst>
          </p:cNvPr>
          <p:cNvSpPr/>
          <p:nvPr/>
        </p:nvSpPr>
        <p:spPr bwMode="auto">
          <a:xfrm>
            <a:off x="437472" y="1862339"/>
            <a:ext cx="2493116" cy="377987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기존 평가지표 </a:t>
            </a:r>
            <a:r>
              <a:rPr lang="en-US" altLang="ko-KR" sz="12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(1</a:t>
            </a:r>
            <a:r>
              <a:rPr lang="ko-KR" altLang="en-US" sz="12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인당 공원면적</a:t>
            </a:r>
            <a:r>
              <a:rPr lang="en-US" altLang="ko-KR" sz="12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  <a:endParaRPr lang="ko-KR" altLang="en-US" sz="1200" b="1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7CD6FAB-2585-164A-EA00-9EDB4C29BB2E}"/>
              </a:ext>
            </a:extLst>
          </p:cNvPr>
          <p:cNvSpPr/>
          <p:nvPr/>
        </p:nvSpPr>
        <p:spPr bwMode="auto">
          <a:xfrm>
            <a:off x="3906248" y="1827433"/>
            <a:ext cx="7530102" cy="412894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도시공원 서비스 평가 결과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2B5C1-944B-23EE-6D4F-5683A3C1C4D1}"/>
              </a:ext>
            </a:extLst>
          </p:cNvPr>
          <p:cNvSpPr txBox="1"/>
          <p:nvPr/>
        </p:nvSpPr>
        <p:spPr>
          <a:xfrm>
            <a:off x="2691858" y="4587426"/>
            <a:ext cx="1247896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24192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2059A-F039-9140-82B8-EA20A1CD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202AEDB-EFD6-CB6D-F952-678166480033}"/>
              </a:ext>
            </a:extLst>
          </p:cNvPr>
          <p:cNvCxnSpPr/>
          <p:nvPr/>
        </p:nvCxnSpPr>
        <p:spPr>
          <a:xfrm>
            <a:off x="456657" y="8734425"/>
            <a:ext cx="111828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97D370-D03E-9276-B338-C67565C27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2775369"/>
              </p:ext>
            </p:extLst>
          </p:nvPr>
        </p:nvGraphicFramePr>
        <p:xfrm>
          <a:off x="4999437" y="1623754"/>
          <a:ext cx="2570406" cy="572058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91229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379177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53898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도시공원 서비스 종합평가</a:t>
                      </a:r>
                      <a:endParaRPr lang="en-US" altLang="ko-KR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67.14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65.23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64.16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61.17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60.12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57.42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56.81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56.51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55.22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54.79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54.74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54.57 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54.44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54.31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51.46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49.11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48.96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48.80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46.12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43.43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42.75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38.06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36.38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33.89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33.20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30.31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27.94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27.83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61561">
                <a:tc>
                  <a:txBody>
                    <a:bodyPr/>
                    <a:lstStyle/>
                    <a:p>
                      <a:pPr marL="180000" algn="l" defTabSz="914400" rtl="0" eaLnBrk="1" fontAlgn="ctr" latinLnBrk="1" hangingPunct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AE8C4B1-B477-057B-587F-7359D6F7A1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780691"/>
              </p:ext>
            </p:extLst>
          </p:nvPr>
        </p:nvGraphicFramePr>
        <p:xfrm>
          <a:off x="1979281" y="1651992"/>
          <a:ext cx="2469279" cy="5695553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39331">
                  <a:extLst>
                    <a:ext uri="{9D8B030D-6E8A-4147-A177-3AD203B41FA5}">
                      <a16:colId xmlns:a16="http://schemas.microsoft.com/office/drawing/2014/main" val="1171693108"/>
                    </a:ext>
                  </a:extLst>
                </a:gridCol>
                <a:gridCol w="1429948">
                  <a:extLst>
                    <a:ext uri="{9D8B030D-6E8A-4147-A177-3AD203B41FA5}">
                      <a16:colId xmlns:a16="http://schemas.microsoft.com/office/drawing/2014/main" val="4253200606"/>
                    </a:ext>
                  </a:extLst>
                </a:gridCol>
              </a:tblGrid>
              <a:tr h="51395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시</a:t>
                      </a:r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Bauhaus 93" panose="04030905020B02020C02" pitchFamily="82" charset="0"/>
                          <a:ea typeface="경기천년제목 Medium" panose="02020603020101020101" pitchFamily="18" charset="-127"/>
                        </a:rPr>
                        <a:t>∙</a:t>
                      </a:r>
                      <a:r>
                        <a:rPr lang="ko-KR" altLang="en-US" sz="10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군명</a:t>
                      </a:r>
                      <a:r>
                        <a:rPr 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endParaRPr 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1</a:t>
                      </a:r>
                      <a:r>
                        <a:rPr lang="ko-KR" alt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인당 공원면적 </a:t>
                      </a:r>
                      <a:r>
                        <a:rPr lang="en-US" altLang="ko-KR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 </a:t>
                      </a:r>
                      <a:r>
                        <a:rPr lang="ko-KR" altLang="en-US" sz="10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평가</a:t>
                      </a:r>
                      <a:endParaRPr lang="en-US" sz="10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5994" marR="5994" marT="5994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4975363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88.08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01944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연천군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01415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13.21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89207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파주시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13.14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E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726230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의왕시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12.09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056980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11.48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1963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302518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0210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시흥시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9.53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572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여주시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8.72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733657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평택시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75099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하남시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8.50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59632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196294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8.13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006705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수원시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7.82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40762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7.69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05124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오산시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63255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용인시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7.35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0825579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남양주시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7.02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287786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동두천시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6.73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608865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6.60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60122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5.41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81220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군포시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806612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의정부시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5.32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534106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구리시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4.68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13059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양평군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170981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광명시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3.59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0857238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안성시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3.58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25382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광주시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3.57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617054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3.56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780047"/>
                  </a:ext>
                </a:extLst>
              </a:tr>
              <a:tr h="160620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안양시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3.54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436368"/>
                  </a:ext>
                </a:extLst>
              </a:tr>
              <a:tr h="158533">
                <a:tc>
                  <a:txBody>
                    <a:bodyPr/>
                    <a:lstStyle/>
                    <a:p>
                      <a:pPr marL="180000"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포천시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1" algn="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2.63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657098"/>
                  </a:ext>
                </a:extLst>
              </a:tr>
            </a:tbl>
          </a:graphicData>
        </a:graphic>
      </p:graphicFrame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C378FB8-B7C2-CFFF-282A-9B380F6461F4}"/>
              </a:ext>
            </a:extLst>
          </p:cNvPr>
          <p:cNvCxnSpPr>
            <a:cxnSpLocks/>
          </p:cNvCxnSpPr>
          <p:nvPr/>
        </p:nvCxnSpPr>
        <p:spPr>
          <a:xfrm>
            <a:off x="4448563" y="2217124"/>
            <a:ext cx="550873" cy="55006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C0E8EC3-E033-B818-14E4-9E68E9C48832}"/>
              </a:ext>
            </a:extLst>
          </p:cNvPr>
          <p:cNvCxnSpPr>
            <a:cxnSpLocks/>
          </p:cNvCxnSpPr>
          <p:nvPr/>
        </p:nvCxnSpPr>
        <p:spPr>
          <a:xfrm>
            <a:off x="4448562" y="2712424"/>
            <a:ext cx="550874" cy="3318669"/>
          </a:xfrm>
          <a:prstGeom prst="straightConnector1">
            <a:avLst/>
          </a:prstGeom>
          <a:ln w="952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C1E037F-9205-B934-80A8-0FC696BA509B}"/>
              </a:ext>
            </a:extLst>
          </p:cNvPr>
          <p:cNvCxnSpPr>
            <a:cxnSpLocks/>
          </p:cNvCxnSpPr>
          <p:nvPr/>
        </p:nvCxnSpPr>
        <p:spPr>
          <a:xfrm>
            <a:off x="4448561" y="4984137"/>
            <a:ext cx="716963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EF590509-D8B6-8887-D459-F926675BFDD5}"/>
              </a:ext>
            </a:extLst>
          </p:cNvPr>
          <p:cNvCxnSpPr>
            <a:cxnSpLocks/>
          </p:cNvCxnSpPr>
          <p:nvPr/>
        </p:nvCxnSpPr>
        <p:spPr>
          <a:xfrm flipV="1">
            <a:off x="4448561" y="4805543"/>
            <a:ext cx="537376" cy="1157287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212C929-41A9-44D5-5319-63637D940A25}"/>
              </a:ext>
            </a:extLst>
          </p:cNvPr>
          <p:cNvCxnSpPr>
            <a:cxnSpLocks/>
          </p:cNvCxnSpPr>
          <p:nvPr/>
        </p:nvCxnSpPr>
        <p:spPr>
          <a:xfrm flipV="1">
            <a:off x="4448560" y="3230743"/>
            <a:ext cx="537377" cy="381079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243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B6C452C-B554-353D-35A9-CD6A1FB90182}"/>
              </a:ext>
            </a:extLst>
          </p:cNvPr>
          <p:cNvSpPr txBox="1"/>
          <p:nvPr/>
        </p:nvSpPr>
        <p:spPr>
          <a:xfrm>
            <a:off x="1043485" y="1775323"/>
            <a:ext cx="1000248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‘경기 도시공원 서비스 평가’  평가 결과를 종합하여 지역 내 공원서비스 정도를 진단 가능함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 기후플랫폼 내 의사결정 도구로서 활용되며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가중치 조정에 따른 지역 순위 변동을 확인할 수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A6657D-C13E-7054-E56B-EECB40CDD39D}"/>
              </a:ext>
            </a:extLst>
          </p:cNvPr>
          <p:cNvSpPr txBox="1"/>
          <p:nvPr/>
        </p:nvSpPr>
        <p:spPr>
          <a:xfrm>
            <a:off x="1043484" y="1296698"/>
            <a:ext cx="10529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공원녹지 정책과 관리의 방향을 근거기반으로 수립하여 도민의 공원서비스 형평성을 높일 것으로 기대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9C1595-8994-2426-C4FD-10E4454BFA57}"/>
              </a:ext>
            </a:extLst>
          </p:cNvPr>
          <p:cNvSpPr txBox="1"/>
          <p:nvPr/>
        </p:nvSpPr>
        <p:spPr>
          <a:xfrm>
            <a:off x="678349" y="728949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  <a:endParaRPr lang="ko-KR" altLang="en-US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D1C1ED9-AE1B-5E47-EFFD-DD0D92A74F96}"/>
              </a:ext>
            </a:extLst>
          </p:cNvPr>
          <p:cNvGrpSpPr/>
          <p:nvPr/>
        </p:nvGrpSpPr>
        <p:grpSpPr>
          <a:xfrm>
            <a:off x="562822" y="96493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11B0019-A94F-415B-03D8-D043AD10CD0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78C90240-5E1F-0D5F-2D7D-0A51EA12AAA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7B94F09-8EB6-D4A5-E3C8-3194E650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788706"/>
            <a:ext cx="8776791" cy="436090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B95BA-AE60-2B34-91BF-BDE9C3E7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49130EFD-6342-454F-1FCC-727EB09D62E5}"/>
              </a:ext>
            </a:extLst>
          </p:cNvPr>
          <p:cNvSpPr txBox="1"/>
          <p:nvPr/>
        </p:nvSpPr>
        <p:spPr>
          <a:xfrm>
            <a:off x="678349" y="166241"/>
            <a:ext cx="1998176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공원스코어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6D2B854D-ACBD-E5DB-0D63-E1B278381CC6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43000D25-C29A-83CD-1C1F-A6EE6BE2463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39336984-FB76-A23E-93EB-62FD259B936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D94D9D3-CD0B-83ED-55B5-82100C917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78" y="2598712"/>
            <a:ext cx="8308799" cy="36648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E12F787-1154-CF0E-A96C-2413C5737AA7}"/>
              </a:ext>
            </a:extLst>
          </p:cNvPr>
          <p:cNvSpPr txBox="1"/>
          <p:nvPr/>
        </p:nvSpPr>
        <p:spPr>
          <a:xfrm>
            <a:off x="864077" y="988245"/>
            <a:ext cx="10002485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이번 기후플랫폼의 정보를 활용하여 진행된 연구결과를 기반으로 매년 경기도 공원스코어를 선정하여 발표 예정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도민의 공원서비스에 대한 이해를 높이고 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159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3522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공원서비스는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누구나에게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공평한가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494198" y="860608"/>
            <a:ext cx="11050102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고정밀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데이터를 활용하여 </a:t>
            </a:r>
            <a:r>
              <a:rPr lang="ko-KR" altLang="en-US" sz="16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조성완료된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4,120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경기도 도시공원에 대해 </a:t>
            </a:r>
            <a:r>
              <a:rPr lang="en-US" altLang="ko-KR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6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지표로 평가한 결과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71130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896530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20" y="4965397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3211965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환경의 질을 개선하고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다차원적 효과를 통해 도시의 지속가능성을 높이는 핵심 자산으로 평가되고 있습니다. 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환경적으로는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기후위기 대응, </a:t>
            </a:r>
            <a:r>
              <a:rPr lang="ko-KR" altLang="ko-KR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열섬현상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완화, 미세먼지 저감 등 환경적 측면에서의 혜택이 크게 주목받고 있습니다.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경제적으로는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 상권 활성화, 부동산 가치 상승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</a:t>
            </a:r>
            <a:r>
              <a:rPr lang="ko-KR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긍정적인 파급효과를 만들어냅니다.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사회적으로는 여가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문화 향유 기회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공동체 의식 강화 등과 같은 가치를 통해 주민의 정신적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신체적 건강을 증진시키고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endParaRPr lang="ko-KR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20" y="6710567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8" y="4378543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환경적 가치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577308" y="4965398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577308" y="4378543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</a:t>
            </a:r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가치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7991996" y="4965398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7991996" y="4378543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사회적 가치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4" y="2814417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도시공원의 다양한 가치가 중요하게 인식되면서 공원서비스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형평성있는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공급과 관리에 대한 사회적 요구가 높음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1BA1CF-E23B-760D-68FF-B2D0FC9F39BB}"/>
              </a:ext>
            </a:extLst>
          </p:cNvPr>
          <p:cNvGrpSpPr/>
          <p:nvPr/>
        </p:nvGrpSpPr>
        <p:grpSpPr>
          <a:xfrm>
            <a:off x="1287396" y="5414861"/>
            <a:ext cx="2480104" cy="1135226"/>
            <a:chOff x="3816644" y="4656554"/>
            <a:chExt cx="3494982" cy="1662444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F98BDABF-1771-78E2-0549-FE4B26450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6644" y="4656554"/>
              <a:ext cx="3494982" cy="1662444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99243F2-DF8F-4EC3-85F1-F759F69D2A2E}"/>
                </a:ext>
              </a:extLst>
            </p:cNvPr>
            <p:cNvSpPr/>
            <p:nvPr/>
          </p:nvSpPr>
          <p:spPr>
            <a:xfrm>
              <a:off x="6771023" y="4899946"/>
              <a:ext cx="540060" cy="21663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73DD48EF-521F-2B37-FE01-5E35A6FB530C}"/>
                </a:ext>
              </a:extLst>
            </p:cNvPr>
            <p:cNvCxnSpPr/>
            <p:nvPr/>
          </p:nvCxnSpPr>
          <p:spPr>
            <a:xfrm flipH="1">
              <a:off x="6504692" y="5023807"/>
              <a:ext cx="266331" cy="3240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A2999591-7A91-0DD1-7FDD-13C9591AD0D3}"/>
              </a:ext>
            </a:extLst>
          </p:cNvPr>
          <p:cNvSpPr txBox="1"/>
          <p:nvPr/>
        </p:nvSpPr>
        <p:spPr>
          <a:xfrm>
            <a:off x="2969277" y="6434486"/>
            <a:ext cx="813440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 err="1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Gaffin</a:t>
            </a:r>
            <a:r>
              <a:rPr lang="en-US" altLang="ko-KR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et</a:t>
            </a:r>
            <a:r>
              <a:rPr lang="ko-KR" altLang="en-US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600" dirty="0">
                <a:solidFill>
                  <a:srgbClr val="222222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al., 2008</a:t>
            </a:r>
            <a:endParaRPr lang="ko-KR" altLang="en-US" sz="6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2" name="모서리가 둥근 직사각형 6">
            <a:extLst>
              <a:ext uri="{FF2B5EF4-FFF2-40B4-BE49-F238E27FC236}">
                <a16:creationId xmlns:a16="http://schemas.microsoft.com/office/drawing/2014/main" id="{9E079A8C-DEC7-980B-28CE-D4437910C426}"/>
              </a:ext>
            </a:extLst>
          </p:cNvPr>
          <p:cNvSpPr/>
          <p:nvPr/>
        </p:nvSpPr>
        <p:spPr>
          <a:xfrm>
            <a:off x="1324476" y="5023836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뉴욕 센트럴 파크의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열섬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완화 효과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577308" y="6710567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7991996" y="6710567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pic>
        <p:nvPicPr>
          <p:cNvPr id="26" name="Picture 2" descr="포스트 코로나, 교통보다 '공세권·숲세권(공원·녹지 주변)' 인기">
            <a:extLst>
              <a:ext uri="{FF2B5EF4-FFF2-40B4-BE49-F238E27FC236}">
                <a16:creationId xmlns:a16="http://schemas.microsoft.com/office/drawing/2014/main" id="{7EDA92A2-67C9-6248-B68E-508D38C7E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7"/>
          <a:stretch/>
        </p:blipFill>
        <p:spPr bwMode="auto">
          <a:xfrm>
            <a:off x="4686870" y="5488956"/>
            <a:ext cx="2674603" cy="1093069"/>
          </a:xfrm>
          <a:prstGeom prst="rect">
            <a:avLst/>
          </a:prstGeom>
          <a:noFill/>
          <a:ln>
            <a:solidFill>
              <a:schemeClr val="bg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모서리가 둥근 직사각형 6">
            <a:extLst>
              <a:ext uri="{FF2B5EF4-FFF2-40B4-BE49-F238E27FC236}">
                <a16:creationId xmlns:a16="http://schemas.microsoft.com/office/drawing/2014/main" id="{25D14953-7AAC-4EAE-5953-38DF8DB60021}"/>
              </a:ext>
            </a:extLst>
          </p:cNvPr>
          <p:cNvSpPr/>
          <p:nvPr/>
        </p:nvSpPr>
        <p:spPr>
          <a:xfrm>
            <a:off x="4655119" y="5022441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도시 숲의 부동산 가치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347AEDE-2E8D-51FE-A83D-1F1D30CCC064}"/>
              </a:ext>
            </a:extLst>
          </p:cNvPr>
          <p:cNvSpPr/>
          <p:nvPr/>
        </p:nvSpPr>
        <p:spPr>
          <a:xfrm>
            <a:off x="4686870" y="5665645"/>
            <a:ext cx="1282131" cy="87835"/>
          </a:xfrm>
          <a:prstGeom prst="rect">
            <a:avLst/>
          </a:prstGeom>
          <a:noFill/>
          <a:ln w="15875">
            <a:solidFill>
              <a:srgbClr val="FF1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6">
            <a:extLst>
              <a:ext uri="{FF2B5EF4-FFF2-40B4-BE49-F238E27FC236}">
                <a16:creationId xmlns:a16="http://schemas.microsoft.com/office/drawing/2014/main" id="{5F9DD68E-DC98-E188-8A1C-8298510A8339}"/>
              </a:ext>
            </a:extLst>
          </p:cNvPr>
          <p:cNvSpPr/>
          <p:nvPr/>
        </p:nvSpPr>
        <p:spPr>
          <a:xfrm>
            <a:off x="8106508" y="5022441"/>
            <a:ext cx="2854964" cy="236500"/>
          </a:xfrm>
          <a:prstGeom prst="roundRect">
            <a:avLst>
              <a:gd name="adj" fmla="val 0"/>
            </a:avLst>
          </a:prstGeom>
          <a:noFill/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>
              <a:lnSpc>
                <a:spcPct val="130000"/>
              </a:lnSpc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공원과 숲에서의 보행 후 </a:t>
            </a:r>
            <a:r>
              <a:rPr lang="ko-KR" altLang="en-US" sz="1400" spc="-100" dirty="0" err="1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코르티솔</a:t>
            </a:r>
            <a:r>
              <a:rPr lang="ko-KR" altLang="en-US" sz="1400" spc="-1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감소</a:t>
            </a:r>
            <a:endParaRPr lang="en-US" altLang="ko-KR" sz="1400" spc="-10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88200D7-DC15-E8D5-C822-642742479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509" y="5481390"/>
            <a:ext cx="2609427" cy="110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3B4F31B-C200-9EAF-6BE3-B6490EFFFC48}"/>
              </a:ext>
            </a:extLst>
          </p:cNvPr>
          <p:cNvSpPr txBox="1"/>
          <p:nvPr/>
        </p:nvSpPr>
        <p:spPr>
          <a:xfrm>
            <a:off x="9683057" y="6474302"/>
            <a:ext cx="12028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 err="1">
                <a:solidFill>
                  <a:srgbClr val="222222"/>
                </a:solidFill>
                <a:latin typeface="+mj-ea"/>
                <a:ea typeface="+mj-ea"/>
              </a:rPr>
              <a:t>Tyrväinen</a:t>
            </a:r>
            <a:r>
              <a:rPr lang="en-US" altLang="ko-KR" sz="800" dirty="0">
                <a:solidFill>
                  <a:srgbClr val="222222"/>
                </a:solidFill>
                <a:latin typeface="+mj-ea"/>
                <a:ea typeface="+mj-ea"/>
              </a:rPr>
              <a:t> et</a:t>
            </a:r>
            <a:r>
              <a:rPr lang="ko-KR" altLang="en-US" sz="800" dirty="0">
                <a:solidFill>
                  <a:srgbClr val="222222"/>
                </a:solidFill>
                <a:latin typeface="+mj-ea"/>
                <a:ea typeface="+mj-ea"/>
              </a:rPr>
              <a:t> </a:t>
            </a:r>
            <a:r>
              <a:rPr lang="en-US" altLang="ko-KR" sz="800" dirty="0">
                <a:solidFill>
                  <a:srgbClr val="222222"/>
                </a:solidFill>
                <a:latin typeface="+mj-ea"/>
                <a:ea typeface="+mj-ea"/>
              </a:rPr>
              <a:t>al., 2014</a:t>
            </a:r>
            <a:endParaRPr lang="ko-KR" altLang="en-US" sz="800" dirty="0"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9" y="2218754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2454739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A133D5-B6EF-C27B-F0A5-27B4F8A46292}"/>
              </a:ext>
            </a:extLst>
          </p:cNvPr>
          <p:cNvSpPr txBox="1"/>
          <p:nvPr/>
        </p:nvSpPr>
        <p:spPr>
          <a:xfrm>
            <a:off x="725183" y="894414"/>
            <a:ext cx="9672140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681875-5A86-9C16-8E8D-D34442EA4BAA}"/>
              </a:ext>
            </a:extLst>
          </p:cNvPr>
          <p:cNvSpPr txBox="1"/>
          <p:nvPr/>
        </p:nvSpPr>
        <p:spPr>
          <a:xfrm>
            <a:off x="725181" y="336040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도시공원 평가는 대부분 공원녹지 면적을 기반으로 하고 있어 공원서비스의 다양한 가치를 반영한 평가가 불가능함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2156BEB9-7FCC-486E-129B-E21CC53B6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58" y="1821913"/>
            <a:ext cx="6291677" cy="28072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806203" y="5601053"/>
            <a:ext cx="905301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F95D46-67A8-167C-3740-34EF7DAA4B05}"/>
              </a:ext>
            </a:extLst>
          </p:cNvPr>
          <p:cNvSpPr txBox="1"/>
          <p:nvPr/>
        </p:nvSpPr>
        <p:spPr>
          <a:xfrm>
            <a:off x="806203" y="5188640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미국에서는 공원서비스 향상을 위해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공원의 가치를 다양한 방법으로 평가하여 공개하고 있음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CBDC9FC-F932-1802-6432-A0540E0C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223" y="6454693"/>
            <a:ext cx="6714976" cy="22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extBox 120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16643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769696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9" y="201947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124" name="그룹 123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37932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25" name="사각형: 둥근 모서리 124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26" name="사각형: 둥근 모서리 125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914970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3100197"/>
            <a:ext cx="191586" cy="183356"/>
            <a:chOff x="513533" y="1232778"/>
            <a:chExt cx="191586" cy="183356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4457178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4012692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9" y="3447405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3683390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891A641-CBDE-3075-4790-DC37024A9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376" y="5222852"/>
            <a:ext cx="6187244" cy="283016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A67B5E41-8B5B-43CF-4BD2-F9AF0E750963}"/>
              </a:ext>
            </a:extLst>
          </p:cNvPr>
          <p:cNvCxnSpPr/>
          <p:nvPr/>
        </p:nvCxnSpPr>
        <p:spPr>
          <a:xfrm>
            <a:off x="456657" y="2495550"/>
            <a:ext cx="11182893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166241"/>
            <a:ext cx="96636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평가 지표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0222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1693012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en-US" altLang="ko-KR" sz="1600" dirty="0">
                <a:solidFill>
                  <a:schemeClr val="tx1"/>
                </a:solidFill>
                <a:cs typeface="+mn-cs"/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분석 방법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84660"/>
            <a:ext cx="7689035" cy="2650130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519451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488021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20" name="그림 119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913949"/>
            <a:ext cx="7658542" cy="308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11A50-CE67-DB67-E662-02B19CF86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D06F8C-2C2F-8BB5-577C-9425A81F4901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  <a:endParaRPr kumimoji="1" lang="ko-KR" altLang="en-US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68C272-6245-BC55-BE28-C46E00B16E47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C234467-3A95-B9A1-5398-B4F40F3F50C0}"/>
              </a:ext>
            </a:extLst>
          </p:cNvPr>
          <p:cNvSpPr txBox="1"/>
          <p:nvPr/>
        </p:nvSpPr>
        <p:spPr>
          <a:xfrm>
            <a:off x="1043484" y="1693012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DD14D14-6F05-EF72-0335-C73C55377999}"/>
              </a:ext>
            </a:extLst>
          </p:cNvPr>
          <p:cNvSpPr txBox="1"/>
          <p:nvPr/>
        </p:nvSpPr>
        <p:spPr>
          <a:xfrm>
            <a:off x="1043484" y="488021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FD80FA-8937-308E-A7FE-E845270B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10245"/>
            <a:ext cx="7689036" cy="26348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B6875F-248A-4FA8-7AC4-AB939D39B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218771"/>
            <a:ext cx="7689036" cy="3582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8A1B32-340C-19A1-0833-6FAE9E696206}"/>
              </a:ext>
            </a:extLst>
          </p:cNvPr>
          <p:cNvSpPr txBox="1"/>
          <p:nvPr/>
        </p:nvSpPr>
        <p:spPr>
          <a:xfrm>
            <a:off x="1043484" y="5218771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6644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AC244-CE40-43EC-094E-4D01C68D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DA3AEA0-DA4A-C7DB-2EEB-5AC07FBF68CF}"/>
              </a:ext>
            </a:extLst>
          </p:cNvPr>
          <p:cNvSpPr txBox="1"/>
          <p:nvPr/>
        </p:nvSpPr>
        <p:spPr>
          <a:xfrm>
            <a:off x="1043484" y="1085322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389D7D-0F48-678F-952D-F3F54BBDDCD1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CC449756-69AB-1A76-A0C7-E14B1FE5E21A}"/>
              </a:ext>
            </a:extLst>
          </p:cNvPr>
          <p:cNvSpPr txBox="1"/>
          <p:nvPr/>
        </p:nvSpPr>
        <p:spPr>
          <a:xfrm>
            <a:off x="1043484" y="1913065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94362909-6BC6-29B0-B2F8-5B8E2C8D7447}"/>
              </a:ext>
            </a:extLst>
          </p:cNvPr>
          <p:cNvSpPr txBox="1"/>
          <p:nvPr/>
        </p:nvSpPr>
        <p:spPr>
          <a:xfrm>
            <a:off x="1043484" y="494395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D46EB0-754A-7BA7-E402-D6740B9D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226628"/>
            <a:ext cx="7689036" cy="2655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D0AC2F-7C93-7B39-190A-8C37DF3AF1E6}"/>
              </a:ext>
            </a:extLst>
          </p:cNvPr>
          <p:cNvSpPr txBox="1"/>
          <p:nvPr/>
        </p:nvSpPr>
        <p:spPr>
          <a:xfrm>
            <a:off x="1043484" y="5195196"/>
            <a:ext cx="10392866" cy="31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426B9D-F653-ACBC-D222-4A758521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5" y="5509577"/>
            <a:ext cx="7806247" cy="348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D2D3F-DDFE-95BF-65DE-51B5F8A5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F68531-4908-B51C-4FAC-FD9B65A3BFA9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E43DF1-3658-A44C-0DAB-BA6EF8B0DC02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7BEF89F-D3BD-0590-A4E3-2E9ABA199F30}"/>
              </a:ext>
            </a:extLst>
          </p:cNvPr>
          <p:cNvSpPr txBox="1"/>
          <p:nvPr/>
        </p:nvSpPr>
        <p:spPr>
          <a:xfrm>
            <a:off x="1043484" y="1727036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A2690F6-6C3D-7946-82B2-51277F395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065590"/>
            <a:ext cx="7689036" cy="2666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8E8911-DD2E-FDC6-D97D-8279AF863338}"/>
              </a:ext>
            </a:extLst>
          </p:cNvPr>
          <p:cNvSpPr txBox="1"/>
          <p:nvPr/>
        </p:nvSpPr>
        <p:spPr>
          <a:xfrm>
            <a:off x="1043484" y="51627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0C0A5C-BC43-5296-CBB0-A0AB3516C4C4}"/>
              </a:ext>
            </a:extLst>
          </p:cNvPr>
          <p:cNvSpPr txBox="1"/>
          <p:nvPr/>
        </p:nvSpPr>
        <p:spPr>
          <a:xfrm>
            <a:off x="1043484" y="4824155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AE096D-A8FD-5CF4-ECCD-C4424FA0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84" y="5743012"/>
            <a:ext cx="7689036" cy="30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84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B7D1C-A2BC-3CBD-6669-83484E5AA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708ED4-8D1A-AF1B-6FFE-C621CB3C6F92}"/>
              </a:ext>
            </a:extLst>
          </p:cNvPr>
          <p:cNvSpPr txBox="1"/>
          <p:nvPr/>
        </p:nvSpPr>
        <p:spPr>
          <a:xfrm>
            <a:off x="1043484" y="108532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47403E-91EA-6426-06F2-E6FB220DE22D}"/>
              </a:ext>
            </a:extLst>
          </p:cNvPr>
          <p:cNvSpPr txBox="1"/>
          <p:nvPr/>
        </p:nvSpPr>
        <p:spPr>
          <a:xfrm>
            <a:off x="1043484" y="746768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DD25100-1F93-4B47-8AB1-6E3A2DFD782A}"/>
              </a:ext>
            </a:extLst>
          </p:cNvPr>
          <p:cNvSpPr txBox="1"/>
          <p:nvPr/>
        </p:nvSpPr>
        <p:spPr>
          <a:xfrm>
            <a:off x="1043484" y="1727036"/>
            <a:ext cx="988141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600" dirty="0">
                <a:solidFill>
                  <a:schemeClr val="tx1"/>
                </a:solidFill>
              </a:rPr>
              <a:t>&gt; </a:t>
            </a:r>
            <a:r>
              <a:rPr lang="ko-KR" altLang="en-US" sz="1600" dirty="0">
                <a:solidFill>
                  <a:schemeClr val="tx1"/>
                </a:solidFill>
              </a:rPr>
              <a:t>분석 방법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C9E8F-3CAB-8F61-C16F-BB6D2BCF42F2}"/>
              </a:ext>
            </a:extLst>
          </p:cNvPr>
          <p:cNvSpPr txBox="1"/>
          <p:nvPr/>
        </p:nvSpPr>
        <p:spPr>
          <a:xfrm>
            <a:off x="1043484" y="51627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  <a:cs typeface="Pretendard" panose="02000503000000020004" pitchFamily="50" charset="-127"/>
            </a:endParaRPr>
          </a:p>
          <a:p>
            <a:pPr marL="134938" indent="-134938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3ECE7-734C-A760-A516-A5BB0AB0D674}"/>
              </a:ext>
            </a:extLst>
          </p:cNvPr>
          <p:cNvSpPr txBox="1"/>
          <p:nvPr/>
        </p:nvSpPr>
        <p:spPr>
          <a:xfrm>
            <a:off x="1043484" y="4824155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&gt;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0139FB0-90B7-C004-35C4-873D8EEE1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5" y="2065590"/>
            <a:ext cx="7689036" cy="263308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26F2260-1DF0-21F0-0BBF-7AE59BC42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32" y="5761092"/>
            <a:ext cx="7691089" cy="302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43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490</TotalTime>
  <Words>1297</Words>
  <Application>Microsoft Office PowerPoint</Application>
  <PresentationFormat>사용자 지정</PresentationFormat>
  <Paragraphs>268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KoPub돋움체 Light</vt:lpstr>
      <vt:lpstr>Aptos</vt:lpstr>
      <vt:lpstr>Aptos Display</vt:lpstr>
      <vt:lpstr>Arial</vt:lpstr>
      <vt:lpstr>Bauhaus 93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H. S. Kim</cp:lastModifiedBy>
  <cp:revision>12</cp:revision>
  <dcterms:created xsi:type="dcterms:W3CDTF">2025-07-02T00:49:38Z</dcterms:created>
  <dcterms:modified xsi:type="dcterms:W3CDTF">2025-07-03T08:33:59Z</dcterms:modified>
</cp:coreProperties>
</file>